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7559675" cy="106918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4" d="100"/>
          <a:sy n="134" d="100"/>
        </p:scale>
        <p:origin x="-78" y="-23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Kliknite za premještanje slajda</a:t>
            </a: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hr-HR" sz="2000" b="0" strike="noStrike" spc="-1">
                <a:latin typeface="Arial"/>
              </a:rPr>
              <a:t>Kliknite za uređivanje oblika bilješki</a:t>
            </a:r>
          </a:p>
        </p:txBody>
      </p:sp>
      <p:sp>
        <p:nvSpPr>
          <p:cNvPr id="8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hr-HR" sz="1400" b="0" strike="noStrike" spc="-1">
                <a:latin typeface="Times New Roman"/>
              </a:rPr>
              <a:t> </a:t>
            </a:r>
          </a:p>
        </p:txBody>
      </p:sp>
      <p:sp>
        <p:nvSpPr>
          <p:cNvPr id="83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hr-HR" sz="1400" b="0" strike="noStrike" spc="-1">
                <a:latin typeface="Times New Roman"/>
              </a:rPr>
              <a:t> </a:t>
            </a:r>
          </a:p>
        </p:txBody>
      </p:sp>
      <p:sp>
        <p:nvSpPr>
          <p:cNvPr id="84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hr-HR" sz="1400" b="0" strike="noStrike" spc="-1">
                <a:latin typeface="Times New Roman"/>
              </a:rPr>
              <a:t> </a:t>
            </a:r>
          </a:p>
        </p:txBody>
      </p:sp>
      <p:sp>
        <p:nvSpPr>
          <p:cNvPr id="85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FD38B7B6-A9B2-4453-BF78-8E6EF6C6855B}" type="slidenum">
              <a:rPr lang="hr-HR" sz="1400" b="0" strike="noStrike" spc="-1">
                <a:latin typeface="Times New Roman"/>
              </a:rPr>
              <a:pPr algn="r"/>
              <a:t>‹#›</a:t>
            </a:fld>
            <a:endParaRPr lang="hr-HR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ijatelji-zivotinja.hr/index.hr.php?id=336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prstGeom prst="rect">
            <a:avLst/>
          </a:prstGeom>
        </p:spPr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r>
              <a:rPr lang="hr-HR" sz="2000" b="0" strike="noStrike" spc="-1">
                <a:latin typeface="Arial"/>
                <a:hlinkClick r:id="rId3"/>
              </a:rPr>
              <a:t>https://www.prijatelji-zivotinja.hr/index.hr.php?id=336</a:t>
            </a:r>
            <a:endParaRPr lang="hr-HR" sz="2000" b="0" strike="noStrike" spc="-1">
              <a:latin typeface="Arial"/>
            </a:endParaRPr>
          </a:p>
          <a:p>
            <a:endParaRPr lang="hr-HR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888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2761200"/>
            <a:ext cx="822888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44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3880" y="1203480"/>
            <a:ext cx="401544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57200" y="2761200"/>
            <a:ext cx="401544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673880" y="2761200"/>
            <a:ext cx="401544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2761200"/>
            <a:ext cx="264960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3239640" y="2761200"/>
            <a:ext cx="264960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6022080" y="2761200"/>
            <a:ext cx="264960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440" cy="298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3880" y="1203480"/>
            <a:ext cx="4015440" cy="298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04840"/>
            <a:ext cx="8228520" cy="3983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44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3880" y="1203480"/>
            <a:ext cx="4015440" cy="298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57200" y="2761200"/>
            <a:ext cx="401544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440" cy="298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3880" y="1203480"/>
            <a:ext cx="401544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3880" y="2761200"/>
            <a:ext cx="401544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44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3880" y="1203480"/>
            <a:ext cx="401544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2761200"/>
            <a:ext cx="822888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888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2761200"/>
            <a:ext cx="822888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44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3880" y="1203480"/>
            <a:ext cx="401544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2761200"/>
            <a:ext cx="401544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673880" y="2761200"/>
            <a:ext cx="401544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457200" y="2761200"/>
            <a:ext cx="264960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3239640" y="2761200"/>
            <a:ext cx="264960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6022080" y="2761200"/>
            <a:ext cx="264960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440" cy="298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3880" y="1203480"/>
            <a:ext cx="4015440" cy="298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57200" y="204840"/>
            <a:ext cx="8228520" cy="3983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44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3880" y="1203480"/>
            <a:ext cx="4015440" cy="298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57200" y="2761200"/>
            <a:ext cx="401544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440" cy="298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3880" y="1203480"/>
            <a:ext cx="401544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3880" y="2761200"/>
            <a:ext cx="401544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44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3880" y="1203480"/>
            <a:ext cx="401544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2761200"/>
            <a:ext cx="8228880" cy="142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/>
          <p:nvPr/>
        </p:nvPicPr>
        <p:blipFill>
          <a:blip r:embed="rId14" cstate="print"/>
          <a:stretch/>
        </p:blipFill>
        <p:spPr>
          <a:xfrm>
            <a:off x="3708000" y="4809960"/>
            <a:ext cx="1726920" cy="332280"/>
          </a:xfrm>
          <a:prstGeom prst="rect">
            <a:avLst/>
          </a:prstGeom>
          <a:ln>
            <a:noFill/>
          </a:ln>
        </p:spPr>
      </p:pic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hr-HR" sz="1800" b="0" strike="noStrike" spc="-1">
                <a:latin typeface="Arial"/>
              </a:rPr>
              <a:t>Kliknite za uređivanje oblika naslova teksta</a:t>
            </a: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1800" b="0" strike="noStrike" spc="-1">
                <a:latin typeface="Arial"/>
              </a:rPr>
              <a:t>Kliknite za uređivanje oblika teksta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1800" b="0" strike="noStrike" spc="-1">
                <a:latin typeface="Arial"/>
              </a:rPr>
              <a:t>Druga razina konture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1800" b="0" strike="noStrike" spc="-1">
                <a:latin typeface="Arial"/>
              </a:rPr>
              <a:t>Treća razina konture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1800" b="0" strike="noStrike" spc="-1">
                <a:latin typeface="Arial"/>
              </a:rPr>
              <a:t>Četvrta razina kontura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1800" b="0" strike="noStrike" spc="-1">
                <a:latin typeface="Arial"/>
              </a:rPr>
              <a:t>Peta razina kontura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1800" b="0" strike="noStrike" spc="-1">
                <a:latin typeface="Arial"/>
              </a:rPr>
              <a:t>Šesta razina kontura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1800" b="0" strike="noStrike" spc="-1">
                <a:latin typeface="Arial"/>
              </a:rPr>
              <a:t>Sedma razina konture</a:t>
            </a:r>
          </a:p>
        </p:txBody>
      </p:sp>
      <p:pic>
        <p:nvPicPr>
          <p:cNvPr id="6" name="Picture 5" descr="GEA-2.jp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0" y="0"/>
            <a:ext cx="9144000" cy="7191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/>
          <p:cNvPicPr/>
          <p:nvPr/>
        </p:nvPicPr>
        <p:blipFill>
          <a:blip r:embed="rId14" cstate="print"/>
          <a:stretch/>
        </p:blipFill>
        <p:spPr>
          <a:xfrm>
            <a:off x="3708000" y="4809960"/>
            <a:ext cx="1726920" cy="332280"/>
          </a:xfrm>
          <a:prstGeom prst="rect">
            <a:avLst/>
          </a:prstGeom>
          <a:ln>
            <a:noFill/>
          </a:ln>
        </p:spPr>
      </p:pic>
      <p:sp>
        <p:nvSpPr>
          <p:cNvPr id="42" name="PlaceHolder 2"/>
          <p:cNvSpPr>
            <a:spLocks noGrp="1"/>
          </p:cNvSpPr>
          <p:nvPr>
            <p:ph type="title"/>
          </p:nvPr>
        </p:nvSpPr>
        <p:spPr>
          <a:xfrm>
            <a:off x="457200" y="204840"/>
            <a:ext cx="822852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hr-HR" sz="1800" b="0" strike="noStrike" spc="-1">
                <a:latin typeface="Arial"/>
              </a:rPr>
              <a:t>Kliknite za uređivanje oblika naslova teksta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1800" b="0" strike="noStrike" spc="-1">
                <a:latin typeface="Arial"/>
              </a:rPr>
              <a:t>Kliknite za uređivanje oblika teksta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1800" b="0" strike="noStrike" spc="-1">
                <a:latin typeface="Arial"/>
              </a:rPr>
              <a:t>Druga razina konture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1800" b="0" strike="noStrike" spc="-1">
                <a:latin typeface="Arial"/>
              </a:rPr>
              <a:t>Treća razina konture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1800" b="0" strike="noStrike" spc="-1">
                <a:latin typeface="Arial"/>
              </a:rPr>
              <a:t>Četvrta razina kontura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1800" b="0" strike="noStrike" spc="-1">
                <a:latin typeface="Arial"/>
              </a:rPr>
              <a:t>Peta razina kontura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1800" b="0" strike="noStrike" spc="-1">
                <a:latin typeface="Arial"/>
              </a:rPr>
              <a:t>Šesta razina kontura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1800" b="0" strike="noStrike" spc="-1">
                <a:latin typeface="Arial"/>
              </a:rPr>
              <a:t>Sedma razina konture</a:t>
            </a:r>
          </a:p>
        </p:txBody>
      </p:sp>
      <p:pic>
        <p:nvPicPr>
          <p:cNvPr id="6" name="Picture 5" descr="GEA-2.jp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0" y="0"/>
            <a:ext cx="9144000" cy="7191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dex.hr/vijesti/clanak/strucnjaci-upozoravaju-ubrzala-se-sjeca-amazonske-prasume-postat-ce-savana/2103954.aspx" TargetMode="Externa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685800" y="1597680"/>
            <a:ext cx="7770960" cy="1101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7" name="CustomShape 2"/>
          <p:cNvSpPr/>
          <p:nvPr/>
        </p:nvSpPr>
        <p:spPr>
          <a:xfrm>
            <a:off x="1371600" y="2914560"/>
            <a:ext cx="6399360" cy="1312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8" name="CustomShape 3"/>
          <p:cNvSpPr/>
          <p:nvPr/>
        </p:nvSpPr>
        <p:spPr>
          <a:xfrm>
            <a:off x="504000" y="1492920"/>
            <a:ext cx="8228160" cy="1050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lang="hr-HR" sz="6000" b="0" strike="noStrike" spc="-1">
                <a:solidFill>
                  <a:srgbClr val="000000"/>
                </a:solidFill>
                <a:latin typeface="Times New Roman"/>
                <a:ea typeface="Barlow SK"/>
              </a:rPr>
              <a:t>Očuvanje</a:t>
            </a:r>
            <a:r>
              <a:rPr lang="hr-HR" sz="6000" b="0" strike="noStrike" spc="-1">
                <a:solidFill>
                  <a:srgbClr val="000000"/>
                </a:solidFill>
                <a:latin typeface="Arial"/>
                <a:ea typeface="Barlow SK"/>
              </a:rPr>
              <a:t> </a:t>
            </a:r>
            <a:r>
              <a:rPr lang="hr-HR" sz="6000" b="0" strike="noStrike" spc="-1">
                <a:solidFill>
                  <a:srgbClr val="000000"/>
                </a:solidFill>
                <a:latin typeface="Times New Roman"/>
                <a:ea typeface="Barlow SK"/>
              </a:rPr>
              <a:t>okoliša</a:t>
            </a:r>
            <a:endParaRPr lang="hr-HR" sz="6000" b="0" strike="noStrike" spc="-1">
              <a:latin typeface="Arial"/>
            </a:endParaRPr>
          </a:p>
        </p:txBody>
      </p:sp>
      <p:sp>
        <p:nvSpPr>
          <p:cNvPr id="89" name="CustomShape 4"/>
          <p:cNvSpPr/>
          <p:nvPr/>
        </p:nvSpPr>
        <p:spPr>
          <a:xfrm>
            <a:off x="3628440" y="3964320"/>
            <a:ext cx="6689520" cy="384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hr-HR" sz="2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Priroda nije neiscrpna</a:t>
            </a:r>
            <a:endParaRPr lang="hr-HR" sz="2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323528" y="699542"/>
            <a:ext cx="8228520" cy="858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hr-HR" sz="4000" b="0" strike="noStrike" spc="-1" dirty="0">
                <a:latin typeface="Times New Roman"/>
              </a:rPr>
              <a:t>Ispuni tablicu</a:t>
            </a:r>
          </a:p>
        </p:txBody>
      </p:sp>
      <p:graphicFrame>
        <p:nvGraphicFramePr>
          <p:cNvPr id="110" name="Table 2"/>
          <p:cNvGraphicFramePr/>
          <p:nvPr/>
        </p:nvGraphicFramePr>
        <p:xfrm>
          <a:off x="1296000" y="1440000"/>
          <a:ext cx="6760800" cy="2616840"/>
        </p:xfrm>
        <a:graphic>
          <a:graphicData uri="http://schemas.openxmlformats.org/drawingml/2006/table">
            <a:tbl>
              <a:tblPr/>
              <a:tblGrid>
                <a:gridCol w="1844640"/>
                <a:gridCol w="1153800"/>
                <a:gridCol w="1499400"/>
                <a:gridCol w="2262960"/>
              </a:tblGrid>
              <a:tr h="817920">
                <a:tc>
                  <a:txBody>
                    <a:bodyPr/>
                    <a:lstStyle/>
                    <a:p>
                      <a:endParaRPr lang="sr-Latn-CS" dirty="0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0" strike="noStrike" spc="-1" dirty="0">
                          <a:latin typeface="Times New Roman"/>
                        </a:rPr>
                        <a:t>Tlo 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0" strike="noStrike" spc="-1">
                          <a:latin typeface="Times New Roman"/>
                        </a:rPr>
                        <a:t>Voda 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0" strike="noStrike" spc="-1">
                          <a:latin typeface="Times New Roman"/>
                        </a:rPr>
                        <a:t>Zrak 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979560">
                <a:tc>
                  <a:txBody>
                    <a:bodyPr/>
                    <a:lstStyle/>
                    <a:p>
                      <a:r>
                        <a:rPr lang="hr-HR" sz="1800" b="0" strike="noStrike" spc="-1">
                          <a:latin typeface="Times New Roman"/>
                        </a:rPr>
                        <a:t>Kako se onečišćuje?                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sr-Latn-CS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sr-Latn-CS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sr-Latn-CS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819360">
                <a:tc>
                  <a:txBody>
                    <a:bodyPr/>
                    <a:lstStyle/>
                    <a:p>
                      <a:r>
                        <a:rPr lang="hr-HR" sz="1800" b="0" strike="noStrike" spc="-1">
                          <a:latin typeface="Times New Roman"/>
                        </a:rPr>
                        <a:t>Kako spriječiti onečišćenje?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endParaRPr lang="sr-Latn-CS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endParaRPr lang="sr-Latn-CS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endParaRPr lang="sr-Latn-CS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111" name="TextShape 3"/>
          <p:cNvSpPr txBox="1"/>
          <p:nvPr/>
        </p:nvSpPr>
        <p:spPr>
          <a:xfrm>
            <a:off x="2304000" y="4320000"/>
            <a:ext cx="5256000" cy="596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/>
          <a:p>
            <a:r>
              <a:rPr lang="hr-HR" sz="1800" b="0" strike="noStrike" spc="-1">
                <a:latin typeface="Times New Roman"/>
              </a:rPr>
              <a:t>**tablicu riješiti nakon čitanja teksta u udžbeniku str.68-69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>
        <p:pull dir="d"/>
      </p:transition>
    </mc:Choice>
    <mc:Fallback>
      <p:transition spd="slow">
        <p:pull dir="d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457200" y="1203480"/>
            <a:ext cx="8228880" cy="2982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Times New Roman"/>
              </a:rPr>
              <a:t>recikliranje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Times New Roman"/>
              </a:rPr>
              <a:t>odvajanje otpada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Times New Roman"/>
              </a:rPr>
              <a:t>Problem: smanjenje 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Times New Roman"/>
              </a:rPr>
              <a:t>bioraznolikosti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hr-HR" sz="2400" b="0" strike="noStrike" spc="-1">
              <a:latin typeface="Times New Roman"/>
            </a:endParaRPr>
          </a:p>
        </p:txBody>
      </p:sp>
      <p:pic>
        <p:nvPicPr>
          <p:cNvPr id="113" name="Picture 112"/>
          <p:cNvPicPr/>
          <p:nvPr/>
        </p:nvPicPr>
        <p:blipFill>
          <a:blip r:embed="rId2" cstate="print"/>
          <a:stretch/>
        </p:blipFill>
        <p:spPr>
          <a:xfrm>
            <a:off x="4283968" y="2283718"/>
            <a:ext cx="4572000" cy="2448000"/>
          </a:xfrm>
          <a:prstGeom prst="rect">
            <a:avLst/>
          </a:prstGeom>
          <a:ln>
            <a:noFill/>
          </a:ln>
        </p:spPr>
      </p:pic>
      <p:pic>
        <p:nvPicPr>
          <p:cNvPr id="114" name="Picture 113"/>
          <p:cNvPicPr/>
          <p:nvPr/>
        </p:nvPicPr>
        <p:blipFill>
          <a:blip r:embed="rId3" cstate="print"/>
          <a:stretch/>
        </p:blipFill>
        <p:spPr>
          <a:xfrm>
            <a:off x="3779912" y="987574"/>
            <a:ext cx="1584000" cy="12294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>
        <p:pull dir="d"/>
      </p:transition>
    </mc:Choice>
    <mc:Fallback>
      <p:transition spd="slow">
        <p:pull dir="d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457200" y="1203480"/>
            <a:ext cx="8228880" cy="2982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lnSpcReduction="1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600" b="0" strike="noStrike" spc="-1">
                <a:latin typeface="Times New Roman"/>
              </a:rPr>
              <a:t>prljava industrija preselila se u zemlje u razvoju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600" b="0" strike="noStrike" spc="-1">
                <a:latin typeface="Times New Roman"/>
              </a:rPr>
              <a:t>krče se prašume – </a:t>
            </a:r>
            <a:r>
              <a:rPr lang="hr-HR" sz="2600" b="0" strike="noStrike" spc="-1">
                <a:latin typeface="Times New Roman"/>
                <a:hlinkClick r:id="rId2"/>
              </a:rPr>
              <a:t>https://www.index.hr/vijesti/clanak/strucnjaci-upozoravaju-ubrzala-se-sjeca-amazonske-prasume-postat-ce-savana/2103954.aspx</a:t>
            </a:r>
            <a:endParaRPr lang="hr-HR" sz="2600" b="0" strike="noStrike" spc="-1">
              <a:latin typeface="Times New Roman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600" b="0" strike="noStrike" spc="-1">
                <a:latin typeface="Times New Roman"/>
              </a:rPr>
              <a:t>djelomično riješenje: zaštita okoliša, osnivaju se parkovi prirode i nacionalni parkovi</a:t>
            </a:r>
          </a:p>
        </p:txBody>
      </p:sp>
      <p:sp>
        <p:nvSpPr>
          <p:cNvPr id="116" name="TextShape 2"/>
          <p:cNvSpPr txBox="1"/>
          <p:nvPr/>
        </p:nvSpPr>
        <p:spPr>
          <a:xfrm>
            <a:off x="457920" y="204840"/>
            <a:ext cx="8228520" cy="858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>
        <p:pull dir="d"/>
      </p:transition>
    </mc:Choice>
    <mc:Fallback>
      <p:transition spd="slow">
        <p:pull dir="d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323528" y="699542"/>
            <a:ext cx="8228520" cy="858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hr-HR" sz="3600" b="0" strike="noStrike" spc="-1" dirty="0">
                <a:latin typeface="Times New Roman"/>
              </a:rPr>
              <a:t>Ponavljanje </a:t>
            </a:r>
          </a:p>
        </p:txBody>
      </p:sp>
      <p:sp>
        <p:nvSpPr>
          <p:cNvPr id="118" name="TextShape 2"/>
          <p:cNvSpPr txBox="1"/>
          <p:nvPr/>
        </p:nvSpPr>
        <p:spPr>
          <a:xfrm>
            <a:off x="467544" y="1563638"/>
            <a:ext cx="8228880" cy="2982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600" b="0" strike="noStrike" spc="-1" dirty="0">
                <a:latin typeface="Times New Roman"/>
              </a:rPr>
              <a:t>Riješite zadatke u radnoj bilježnici.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>
        <p:pull dir="d"/>
      </p:transition>
    </mc:Choice>
    <mc:Fallback>
      <p:transition spd="slow">
        <p:pull dir="d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457200" y="1203480"/>
            <a:ext cx="8228880" cy="2982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Times New Roman"/>
              </a:rPr>
              <a:t>Izradila: Marija Ros Kozarić, prof.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>
        <p:pull dir="d"/>
      </p:transition>
    </mc:Choice>
    <mc:Fallback>
      <p:transition spd="slow">
        <p:pull dir="d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457200" y="771480"/>
            <a:ext cx="8228160" cy="711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1" name="CustomShape 2"/>
          <p:cNvSpPr/>
          <p:nvPr/>
        </p:nvSpPr>
        <p:spPr>
          <a:xfrm>
            <a:off x="457200" y="1563480"/>
            <a:ext cx="8228160" cy="3029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2" name="CustomShape 3"/>
          <p:cNvSpPr/>
          <p:nvPr/>
        </p:nvSpPr>
        <p:spPr>
          <a:xfrm>
            <a:off x="467544" y="699542"/>
            <a:ext cx="8228520" cy="671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hr-HR" sz="4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Nakon današnjeg sata moći </a:t>
            </a:r>
            <a:r>
              <a:rPr lang="hr-HR" sz="44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ćeš..</a:t>
            </a:r>
            <a:r>
              <a:rPr lang="hr-HR" sz="4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.</a:t>
            </a:r>
            <a:endParaRPr lang="hr-HR" sz="4400" b="0" strike="noStrike" spc="-1" dirty="0">
              <a:latin typeface="Times New Roman"/>
            </a:endParaRPr>
          </a:p>
        </p:txBody>
      </p:sp>
      <p:sp>
        <p:nvSpPr>
          <p:cNvPr id="93" name="CustomShape 4"/>
          <p:cNvSpPr/>
          <p:nvPr/>
        </p:nvSpPr>
        <p:spPr>
          <a:xfrm>
            <a:off x="457200" y="1239120"/>
            <a:ext cx="8228520" cy="291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spAutoFit/>
          </a:bodyPr>
          <a:lstStyle/>
          <a:p>
            <a:pPr marL="216000" indent="-215280">
              <a:lnSpc>
                <a:spcPct val="115000"/>
              </a:lnSpc>
              <a:spcAft>
                <a:spcPts val="140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600" b="0" i="1" strike="noStrike" spc="-1" dirty="0">
                <a:solidFill>
                  <a:srgbClr val="000000"/>
                </a:solidFill>
                <a:latin typeface="Times New Roman"/>
                <a:ea typeface="Barlow SK"/>
              </a:rPr>
              <a:t>navesti primjere onečišćenja okoliša na lokalnoj i globalnoj razini</a:t>
            </a:r>
            <a:endParaRPr lang="hr-HR" sz="2600" b="0" strike="noStrike" spc="-1" dirty="0">
              <a:latin typeface="Arial"/>
            </a:endParaRPr>
          </a:p>
          <a:p>
            <a:pPr marL="216000" indent="-215280">
              <a:lnSpc>
                <a:spcPct val="115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600" b="0" strike="noStrike" spc="-1" dirty="0">
                <a:solidFill>
                  <a:srgbClr val="000000"/>
                </a:solidFill>
                <a:latin typeface="Times New Roman"/>
                <a:ea typeface="Barlow SK"/>
              </a:rPr>
              <a:t> </a:t>
            </a:r>
            <a:r>
              <a:rPr lang="hr-HR" sz="2600" b="0" i="1" strike="noStrike" spc="-1" dirty="0">
                <a:solidFill>
                  <a:srgbClr val="000000"/>
                </a:solidFill>
                <a:latin typeface="Times New Roman"/>
                <a:ea typeface="Barlow SK"/>
              </a:rPr>
              <a:t>navesti moguće mjere zaštite od onečišćenja</a:t>
            </a:r>
            <a:endParaRPr lang="hr-HR" sz="2600" b="0" strike="noStrike" spc="-1" dirty="0">
              <a:latin typeface="Arial"/>
            </a:endParaRPr>
          </a:p>
          <a:p>
            <a:pPr marL="216000" indent="-215280">
              <a:lnSpc>
                <a:spcPct val="115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600" b="0" i="1" strike="noStrike" spc="-1" dirty="0">
                <a:solidFill>
                  <a:srgbClr val="000000"/>
                </a:solidFill>
                <a:latin typeface="Times New Roman"/>
                <a:ea typeface="Barlow SK"/>
              </a:rPr>
              <a:t> samostalno ili u skupini istražiti u zavičaju vrste onečišćenja, analizirati i prezentirati prikupljene podatke te raspravljati o mogućim mjerama zaštite</a:t>
            </a:r>
            <a:endParaRPr lang="hr-HR" sz="26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6012160" y="915566"/>
            <a:ext cx="2448272" cy="3814975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>
            <a:spAutoFit/>
          </a:bodyPr>
          <a:lstStyle/>
          <a:p>
            <a:r>
              <a:rPr lang="hr-HR" sz="2200" b="1" i="1" strike="noStrike" spc="-1" dirty="0">
                <a:latin typeface="Times New Roman"/>
              </a:rPr>
              <a:t>Istražite.</a:t>
            </a:r>
            <a:r>
              <a:rPr lang="hr-HR" sz="2200" b="0" i="1" strike="noStrike" spc="-1" dirty="0">
                <a:latin typeface="Times New Roman"/>
              </a:rPr>
              <a:t> </a:t>
            </a:r>
          </a:p>
          <a:p>
            <a:r>
              <a:rPr lang="hr-HR" sz="2200" b="0" i="1" strike="noStrike" spc="-1" dirty="0">
                <a:latin typeface="Times New Roman"/>
              </a:rPr>
              <a:t>Pronađite na internetu cijelo pismo poglavice </a:t>
            </a:r>
            <a:r>
              <a:rPr lang="hr-HR" sz="2200" b="0" i="1" strike="noStrike" spc="-1" dirty="0" err="1">
                <a:latin typeface="Times New Roman"/>
              </a:rPr>
              <a:t>Seattlea</a:t>
            </a:r>
            <a:r>
              <a:rPr lang="hr-HR" sz="2200" b="0" i="1" strike="noStrike" spc="-1" dirty="0">
                <a:latin typeface="Times New Roman"/>
              </a:rPr>
              <a:t>.</a:t>
            </a:r>
          </a:p>
          <a:p>
            <a:r>
              <a:rPr lang="hr-HR" sz="2200" b="0" i="1" strike="noStrike" spc="-1" dirty="0">
                <a:latin typeface="Times New Roman"/>
              </a:rPr>
              <a:t>Koja je poruka ovog pisma? </a:t>
            </a:r>
          </a:p>
          <a:p>
            <a:r>
              <a:rPr lang="hr-HR" sz="2200" b="0" i="1" strike="noStrike" spc="-1" dirty="0">
                <a:latin typeface="Times New Roman"/>
              </a:rPr>
              <a:t>Je li indijanski poglavica predvidio što će se dogoditi s našom Zemljom?</a:t>
            </a:r>
          </a:p>
        </p:txBody>
      </p:sp>
      <p:sp>
        <p:nvSpPr>
          <p:cNvPr id="4" name="Rectangle 3"/>
          <p:cNvSpPr/>
          <p:nvPr/>
        </p:nvSpPr>
        <p:spPr>
          <a:xfrm>
            <a:off x="251520" y="1419622"/>
            <a:ext cx="5256584" cy="2862322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hr-HR" dirty="0"/>
              <a:t>„Kako se može kupiti ili prodati nebo i toplina Zemlje? Ta nam je ideja strana. Ako mi ne posjedujemo svježinu zraka i bistrinu vode, kako vi to možete kupiti? Svaki je dio te zemlje svet za moj narod. Svaka sjajna borova iglica, svaka pješčana obala, svaka magla u tamnoj šumi, svaki kukac sveti su u pamćenju i iskustvu mojega naroda. Sokolovi koji kolaju kroz drveće nose sjećanje crvenog čovjeka. Mi smo dio zemlje i ona je dio nas</a:t>
            </a:r>
            <a:r>
              <a:rPr lang="hr-HR" dirty="0" smtClean="0"/>
              <a:t>.”</a:t>
            </a:r>
            <a:endParaRPr lang="hr-HR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395536" y="699542"/>
            <a:ext cx="8228520" cy="858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hr-HR" sz="4400" b="0" strike="noStrike" spc="-1" dirty="0" err="1">
                <a:latin typeface="Times New Roman"/>
              </a:rPr>
              <a:t>Razmislite..</a:t>
            </a:r>
            <a:r>
              <a:rPr lang="hr-HR" sz="4400" b="0" strike="noStrike" spc="-1" dirty="0">
                <a:latin typeface="Times New Roman"/>
              </a:rPr>
              <a:t>.</a:t>
            </a:r>
          </a:p>
        </p:txBody>
      </p:sp>
      <p:sp>
        <p:nvSpPr>
          <p:cNvPr id="97" name="TextShape 2"/>
          <p:cNvSpPr txBox="1"/>
          <p:nvPr/>
        </p:nvSpPr>
        <p:spPr>
          <a:xfrm>
            <a:off x="467544" y="1635646"/>
            <a:ext cx="8228880" cy="2982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fontScale="87000" lnSpcReduction="1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i="1" strike="noStrike" spc="-1" dirty="0">
                <a:latin typeface="Times New Roman"/>
              </a:rPr>
              <a:t>Što se događa sa brojem stanovnika na Zemlji?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i="1" strike="noStrike" spc="-1" dirty="0">
                <a:latin typeface="Times New Roman"/>
              </a:rPr>
              <a:t>Mislite li da je broj stanovnika prevelik za naš planet? Zašto?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i="1" strike="noStrike" spc="-1" dirty="0">
                <a:latin typeface="Times New Roman"/>
              </a:rPr>
              <a:t>Povećava li se količina otpada? Može li se to promijeniti? Kako? 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i="1" strike="noStrike" spc="-1" dirty="0">
                <a:latin typeface="Times New Roman"/>
              </a:rPr>
              <a:t>Što će se dogoditi ako uništimo Zemlju?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323528" y="699542"/>
            <a:ext cx="8228520" cy="858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hr-HR" sz="4400" b="0" strike="noStrike" spc="-1" dirty="0">
                <a:latin typeface="Times New Roman"/>
              </a:rPr>
              <a:t>Ekologija</a:t>
            </a:r>
          </a:p>
        </p:txBody>
      </p:sp>
      <p:sp>
        <p:nvSpPr>
          <p:cNvPr id="99" name="TextShape 2"/>
          <p:cNvSpPr txBox="1"/>
          <p:nvPr/>
        </p:nvSpPr>
        <p:spPr>
          <a:xfrm>
            <a:off x="467544" y="1635646"/>
            <a:ext cx="8228880" cy="2982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 dirty="0">
                <a:latin typeface="Times New Roman"/>
              </a:rPr>
              <a:t>znanost koja istražuje odnose nežive tvari i živih bića uključujući ljude u okolišu.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 dirty="0">
                <a:latin typeface="Times New Roman"/>
              </a:rPr>
              <a:t>ekolozi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3200" b="0" i="1" strike="noStrike" spc="-1" dirty="0">
                <a:latin typeface="Times New Roman"/>
              </a:rPr>
              <a:t>Zašto bez pčela nema niti voća?</a:t>
            </a:r>
            <a:endParaRPr lang="hr-HR" sz="3200" b="0" strike="noStrike" spc="-1" dirty="0">
              <a:latin typeface="Times New Roman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hr-HR" sz="3200" b="0" strike="noStrike" spc="-1" dirty="0"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>
        <p:pull dir="d"/>
      </p:transition>
    </mc:Choice>
    <mc:Fallback>
      <p:transition spd="slow">
        <p:pull dir="d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457200" y="1203480"/>
            <a:ext cx="8228880" cy="2982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i="1" strike="noStrike" spc="-1">
                <a:latin typeface="Times New Roman"/>
              </a:rPr>
              <a:t>Promotrite fotografije. Što geograf vidi? </a:t>
            </a:r>
          </a:p>
        </p:txBody>
      </p:sp>
      <p:pic>
        <p:nvPicPr>
          <p:cNvPr id="101" name="Picture 100"/>
          <p:cNvPicPr/>
          <p:nvPr/>
        </p:nvPicPr>
        <p:blipFill>
          <a:blip r:embed="rId2" cstate="print"/>
          <a:stretch/>
        </p:blipFill>
        <p:spPr>
          <a:xfrm>
            <a:off x="467544" y="1851670"/>
            <a:ext cx="7992888" cy="2448272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>
        <p:pull dir="d"/>
      </p:transition>
    </mc:Choice>
    <mc:Fallback>
      <p:transition spd="slow">
        <p:pull dir="d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Picture 101"/>
          <p:cNvPicPr/>
          <p:nvPr/>
        </p:nvPicPr>
        <p:blipFill>
          <a:blip r:embed="rId2" cstate="print"/>
          <a:stretch/>
        </p:blipFill>
        <p:spPr>
          <a:xfrm>
            <a:off x="457200" y="807480"/>
            <a:ext cx="4366800" cy="2792520"/>
          </a:xfrm>
          <a:prstGeom prst="rect">
            <a:avLst/>
          </a:prstGeom>
          <a:ln>
            <a:noFill/>
          </a:ln>
        </p:spPr>
      </p:pic>
      <p:sp>
        <p:nvSpPr>
          <p:cNvPr id="103" name="TextShape 1"/>
          <p:cNvSpPr txBox="1"/>
          <p:nvPr/>
        </p:nvSpPr>
        <p:spPr>
          <a:xfrm>
            <a:off x="5256000" y="1008000"/>
            <a:ext cx="3024000" cy="1691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/>
          <a:p>
            <a:r>
              <a:rPr lang="hr-HR" sz="2400" b="0" i="1" strike="noStrike" spc="-1">
                <a:latin typeface="Times New Roman"/>
              </a:rPr>
              <a:t>Znate li gdje završavaju otpadne vode u vašem gradu?</a:t>
            </a:r>
            <a:endParaRPr lang="hr-HR" sz="2400" b="0" strike="noStrike" spc="-1">
              <a:latin typeface="Times New Roman"/>
            </a:endParaRPr>
          </a:p>
          <a:p>
            <a:endParaRPr lang="hr-HR" sz="2400" b="0" strike="noStrike" spc="-1">
              <a:latin typeface="Times New Roman"/>
            </a:endParaRPr>
          </a:p>
          <a:p>
            <a:endParaRPr lang="hr-HR" sz="2400" b="0" strike="noStrike" spc="-1">
              <a:latin typeface="Times New Roman"/>
            </a:endParaRPr>
          </a:p>
        </p:txBody>
      </p:sp>
      <p:sp>
        <p:nvSpPr>
          <p:cNvPr id="104" name="TextShape 2"/>
          <p:cNvSpPr txBox="1"/>
          <p:nvPr/>
        </p:nvSpPr>
        <p:spPr>
          <a:xfrm>
            <a:off x="216000" y="3651480"/>
            <a:ext cx="3672000" cy="2869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/>
          <a:p>
            <a:r>
              <a:rPr lang="hr-HR" sz="1400" b="0" strike="noStrike" spc="-1">
                <a:latin typeface="Times New Roman"/>
              </a:rPr>
              <a:t>Uređaj za pročišćavanje vode u Poljskoj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>
        <p:pull dir="d"/>
      </p:transition>
    </mc:Choice>
    <mc:Fallback>
      <p:transition spd="slow">
        <p:pull dir="d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323528" y="771550"/>
            <a:ext cx="8228520" cy="858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hr-HR" sz="4400" b="0" strike="noStrike" spc="-1" dirty="0">
                <a:latin typeface="Times New Roman"/>
              </a:rPr>
              <a:t>Plastika – da ili ne?</a:t>
            </a:r>
          </a:p>
        </p:txBody>
      </p:sp>
      <p:sp>
        <p:nvSpPr>
          <p:cNvPr id="106" name="TextShape 2"/>
          <p:cNvSpPr txBox="1"/>
          <p:nvPr/>
        </p:nvSpPr>
        <p:spPr>
          <a:xfrm>
            <a:off x="323528" y="1635646"/>
            <a:ext cx="8228880" cy="2982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lnSpcReduction="1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i="1" strike="noStrike" spc="-1" dirty="0">
                <a:latin typeface="Times New Roman"/>
              </a:rPr>
              <a:t>Pokušajte se sjetiti u čemu sve ima plastike.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i="1" strike="noStrike" spc="-1" dirty="0">
                <a:latin typeface="Times New Roman"/>
              </a:rPr>
              <a:t>Zašto je ona štetna za okoliš?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i="1" strike="noStrike" spc="-1" dirty="0">
                <a:latin typeface="Times New Roman"/>
              </a:rPr>
              <a:t>Možemo li pridonijeti smanjenju plastične ambalaže? Kako?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i="1" strike="noStrike" spc="-1" dirty="0">
                <a:latin typeface="Times New Roman"/>
              </a:rPr>
              <a:t>Koristite li platnene vrećice?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i="1" strike="noStrike" spc="-1" dirty="0">
                <a:latin typeface="Times New Roman"/>
              </a:rPr>
              <a:t>Kakva je razlika između plastičnih i staklenih boca?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i="1" strike="noStrike" spc="-1" dirty="0">
                <a:latin typeface="Times New Roman"/>
              </a:rPr>
              <a:t>Odvajate li otpad?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>
        <p:pull dir="d"/>
      </p:transition>
    </mc:Choice>
    <mc:Fallback>
      <p:transition spd="slow">
        <p:pull dir="d"/>
      </p:transition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Picture 106"/>
          <p:cNvPicPr/>
          <p:nvPr/>
        </p:nvPicPr>
        <p:blipFill>
          <a:blip r:embed="rId2" cstate="print"/>
          <a:stretch/>
        </p:blipFill>
        <p:spPr>
          <a:xfrm>
            <a:off x="672840" y="576000"/>
            <a:ext cx="4799160" cy="1626840"/>
          </a:xfrm>
          <a:prstGeom prst="rect">
            <a:avLst/>
          </a:prstGeom>
          <a:ln>
            <a:noFill/>
          </a:ln>
        </p:spPr>
      </p:pic>
      <p:sp>
        <p:nvSpPr>
          <p:cNvPr id="108" name="TextShape 1"/>
          <p:cNvSpPr txBox="1"/>
          <p:nvPr/>
        </p:nvSpPr>
        <p:spPr>
          <a:xfrm>
            <a:off x="648000" y="2821680"/>
            <a:ext cx="7938000" cy="431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/>
          <a:p>
            <a:r>
              <a:rPr lang="hr-HR" sz="2400" b="0" i="1" strike="noStrike" spc="-1">
                <a:latin typeface="Times New Roman"/>
              </a:rPr>
              <a:t>Kako se zove brod na fotografiji? Što rade ljudi na fotografiji?</a:t>
            </a:r>
            <a:r>
              <a:rPr lang="hr-HR" sz="2400" b="0" i="1" strike="noStrike" spc="-1">
                <a:latin typeface="Arial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>
        <p:pull dir="d"/>
      </p:transition>
    </mc:Choice>
    <mc:Fallback>
      <p:transition spd="slow">
        <p:pull dir="d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397</Words>
  <Application>Microsoft Office PowerPoint</Application>
  <PresentationFormat>On-screen Show (16:9)</PresentationFormat>
  <Paragraphs>49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jloncar</dc:creator>
  <dc:description/>
  <cp:lastModifiedBy>sbp</cp:lastModifiedBy>
  <cp:revision>22</cp:revision>
  <dcterms:created xsi:type="dcterms:W3CDTF">2019-03-27T12:00:31Z</dcterms:created>
  <dcterms:modified xsi:type="dcterms:W3CDTF">2020-01-10T06:45:07Z</dcterms:modified>
  <dc:language>hr-HR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Prikaz na zaslonu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